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88" r:id="rId2"/>
    <p:sldId id="386" r:id="rId3"/>
  </p:sldIdLst>
  <p:sldSz cx="12192000" cy="6858000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CCFF99"/>
    <a:srgbClr val="CCFFFF"/>
    <a:srgbClr val="FFCC99"/>
    <a:srgbClr val="FFD6B3"/>
    <a:srgbClr val="00FFFF"/>
    <a:srgbClr val="FF99FF"/>
    <a:srgbClr val="FF66FF"/>
    <a:srgbClr val="9F0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6" autoAdjust="0"/>
    <p:restoredTop sz="93006" autoAdjust="0"/>
  </p:normalViewPr>
  <p:slideViewPr>
    <p:cSldViewPr showGuides="1">
      <p:cViewPr varScale="1">
        <p:scale>
          <a:sx n="76" d="100"/>
          <a:sy n="76" d="100"/>
        </p:scale>
        <p:origin x="132" y="5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40" d="100"/>
          <a:sy n="40" d="100"/>
        </p:scale>
        <p:origin x="2080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2291" name="Rectangle 3">
            <a:extLst/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2292" name="Rectangle 4">
            <a:extLst/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2293" name="Rectangle 5">
            <a:extLst/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6E3D9D8-9BA3-41D8-820E-E472920B9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440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099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103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1C8BBC78-7F8C-4813-A2B3-9C65096DAA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562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en-GB"/>
          </a:p>
        </p:txBody>
      </p:sp>
      <p:sp>
        <p:nvSpPr>
          <p:cNvPr id="4" name="Espace réservé du numéro de diapositive 3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altLang="en-US"/>
              <a:t> </a:t>
            </a:r>
            <a:fld id="{C47D889D-7CE4-4B4F-96A9-5C5405F64D34}" type="slidenum">
              <a:rPr lang="en-US" altLang="en-US" sz="2400"/>
              <a:pPr>
                <a:defRPr/>
              </a:pPr>
              <a:t>‹#›</a:t>
            </a:fld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56552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00E98E6-43FF-4B32-82A4-097A3F35F40D}"/>
              </a:ext>
            </a:extLst>
          </p:cNvPr>
          <p:cNvSpPr/>
          <p:nvPr userDrawn="1"/>
        </p:nvSpPr>
        <p:spPr>
          <a:xfrm>
            <a:off x="14642" y="15818"/>
            <a:ext cx="1152000" cy="684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C845DC4-9C5C-40EA-B784-A4E046B865C4}"/>
              </a:ext>
            </a:extLst>
          </p:cNvPr>
          <p:cNvSpPr/>
          <p:nvPr userDrawn="1"/>
        </p:nvSpPr>
        <p:spPr>
          <a:xfrm>
            <a:off x="14748" y="5849463"/>
            <a:ext cx="1511710" cy="322737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02D6FFA-CF9B-4411-B8A8-B905A50F340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C2922237-37F4-4D03-BCAD-AAFABF263BFB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accent1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4189FF31-2DEE-487B-A5AD-48676192CF06}"/>
                </a:ext>
              </a:extLst>
            </p:cNvPr>
            <p:cNvCxnSpPr/>
            <p:nvPr userDrawn="1"/>
          </p:nvCxnSpPr>
          <p:spPr>
            <a:xfrm>
              <a:off x="0" y="685800"/>
              <a:ext cx="12192000" cy="0"/>
            </a:xfrm>
            <a:prstGeom prst="line">
              <a:avLst/>
            </a:prstGeom>
            <a:ln w="25400">
              <a:solidFill>
                <a:schemeClr val="accent1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932A9879-B8C5-4DBF-9AF2-0D398E3625EF}"/>
                </a:ext>
              </a:extLst>
            </p:cNvPr>
            <p:cNvCxnSpPr/>
            <p:nvPr userDrawn="1"/>
          </p:nvCxnSpPr>
          <p:spPr>
            <a:xfrm>
              <a:off x="0" y="5867400"/>
              <a:ext cx="12192000" cy="0"/>
            </a:xfrm>
            <a:prstGeom prst="line">
              <a:avLst/>
            </a:prstGeom>
            <a:ln w="25400">
              <a:solidFill>
                <a:schemeClr val="accent1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CDEC7540-3D66-408D-99D8-672BDFDAAD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324600" y="685799"/>
              <a:ext cx="0" cy="5184000"/>
            </a:xfrm>
            <a:prstGeom prst="line">
              <a:avLst/>
            </a:prstGeom>
            <a:ln w="25400">
              <a:solidFill>
                <a:schemeClr val="accent1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 Box 13">
            <a:extLst>
              <a:ext uri="{FF2B5EF4-FFF2-40B4-BE49-F238E27FC236}">
                <a16:creationId xmlns:a16="http://schemas.microsoft.com/office/drawing/2014/main" id="{3DA4F805-FD50-482A-A91C-637D0FEC98D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" y="164068"/>
            <a:ext cx="220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srgbClr val="000000"/>
                </a:solidFill>
              </a:rPr>
              <a:t>Target: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A481966B-8E0F-4159-AC68-2F35C42C162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451" y="685800"/>
            <a:ext cx="2075139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srgbClr val="000000"/>
                </a:solidFill>
              </a:rPr>
              <a:t>Methodology 1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A707DEA3-0F46-46FC-8732-E42B419E15E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24600" y="685800"/>
            <a:ext cx="864000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Effect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2BAADBE0-17A8-4150-8B93-87A19DAE9BB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416" y="5864320"/>
            <a:ext cx="15534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Reference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C0C7456C-A311-4026-A6EB-AA7FAE58B0D7}"/>
              </a:ext>
            </a:extLst>
          </p:cNvPr>
          <p:cNvCxnSpPr>
            <a:cxnSpLocks/>
          </p:cNvCxnSpPr>
          <p:nvPr userDrawn="1"/>
        </p:nvCxnSpPr>
        <p:spPr>
          <a:xfrm>
            <a:off x="5867400" y="685800"/>
            <a:ext cx="0" cy="5184000"/>
          </a:xfrm>
          <a:prstGeom prst="line">
            <a:avLst/>
          </a:prstGeom>
          <a:ln w="25400">
            <a:solidFill>
              <a:schemeClr val="accent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矢印: 右 17">
            <a:extLst>
              <a:ext uri="{FF2B5EF4-FFF2-40B4-BE49-F238E27FC236}">
                <a16:creationId xmlns:a16="http://schemas.microsoft.com/office/drawing/2014/main" id="{DFD63C2D-E4DB-40ED-AE1D-2BE81FB0599A}"/>
              </a:ext>
            </a:extLst>
          </p:cNvPr>
          <p:cNvSpPr/>
          <p:nvPr userDrawn="1"/>
        </p:nvSpPr>
        <p:spPr>
          <a:xfrm>
            <a:off x="5943604" y="3080279"/>
            <a:ext cx="304797" cy="69744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3A1B5C2-877A-4C56-BFE5-9C699089AE22}"/>
              </a:ext>
            </a:extLst>
          </p:cNvPr>
          <p:cNvSpPr/>
          <p:nvPr userDrawn="1"/>
        </p:nvSpPr>
        <p:spPr>
          <a:xfrm>
            <a:off x="49727" y="729632"/>
            <a:ext cx="5760000" cy="5076000"/>
          </a:xfrm>
          <a:prstGeom prst="rect">
            <a:avLst/>
          </a:prstGeom>
          <a:noFill/>
          <a:ln w="31750"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1ADBD76-5D64-4E76-B8E8-9B6A28D75BF5}"/>
              </a:ext>
            </a:extLst>
          </p:cNvPr>
          <p:cNvSpPr/>
          <p:nvPr userDrawn="1"/>
        </p:nvSpPr>
        <p:spPr>
          <a:xfrm>
            <a:off x="11040000" y="6354000"/>
            <a:ext cx="1152000" cy="504000"/>
          </a:xfrm>
          <a:prstGeom prst="rect">
            <a:avLst/>
          </a:prstGeom>
          <a:solidFill>
            <a:srgbClr val="9F06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Espace réservé du numéro de diapositive 3">
            <a:extLst>
              <a:ext uri="{FF2B5EF4-FFF2-40B4-BE49-F238E27FC236}">
                <a16:creationId xmlns:a16="http://schemas.microsoft.com/office/drawing/2014/main" id="{810EF5B8-ED15-4C9C-9543-AB58FCBC7D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769600" y="6324600"/>
            <a:ext cx="1117600" cy="476250"/>
          </a:xfrm>
        </p:spPr>
        <p:txBody>
          <a:bodyPr lIns="0" tIns="0" rIns="0" bIns="0"/>
          <a:lstStyle>
            <a:lvl1pPr>
              <a:defRPr sz="2000"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C4C06D2A-BCDF-4DE8-9026-06EC01F67DDE}" type="slidenum">
              <a:rPr lang="en-US" altLang="en-US" sz="2800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‹#›</a:t>
            </a:fld>
            <a:endParaRPr lang="en-US" alt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7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b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1">
            <a:extLst>
              <a:ext uri="{FF2B5EF4-FFF2-40B4-BE49-F238E27FC236}">
                <a16:creationId xmlns:a16="http://schemas.microsoft.com/office/drawing/2014/main" id="{7235A256-792B-4423-8945-AE50B2CD6029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7620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7211522-C710-435D-8FBE-F9511D0C5D5A}"/>
              </a:ext>
            </a:extLst>
          </p:cNvPr>
          <p:cNvCxnSpPr/>
          <p:nvPr userDrawn="1"/>
        </p:nvCxnSpPr>
        <p:spPr>
          <a:xfrm>
            <a:off x="0" y="1219200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3">
            <a:extLst>
              <a:ext uri="{FF2B5EF4-FFF2-40B4-BE49-F238E27FC236}">
                <a16:creationId xmlns:a16="http://schemas.microsoft.com/office/drawing/2014/main" id="{D53E1227-7213-4B24-B3D3-219BA1D83A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28600" y="1828800"/>
            <a:ext cx="21336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Initial shape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2000" dirty="0">
                <a:solidFill>
                  <a:srgbClr val="000000"/>
                </a:solidFill>
              </a:rPr>
              <a:t>Final shape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Tool shape &amp; material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BFB5298-B3D0-4631-A66E-5AF756E0FAB2}"/>
              </a:ext>
            </a:extLst>
          </p:cNvPr>
          <p:cNvSpPr/>
          <p:nvPr/>
        </p:nvSpPr>
        <p:spPr>
          <a:xfrm>
            <a:off x="152400" y="1588530"/>
            <a:ext cx="2232000" cy="2440397"/>
          </a:xfrm>
          <a:prstGeom prst="roundRect">
            <a:avLst>
              <a:gd name="adj" fmla="val 705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CA80E64-0BE5-42C3-8D6E-AC823FC2E129}"/>
              </a:ext>
            </a:extLst>
          </p:cNvPr>
          <p:cNvSpPr/>
          <p:nvPr/>
        </p:nvSpPr>
        <p:spPr>
          <a:xfrm>
            <a:off x="2514600" y="1588530"/>
            <a:ext cx="2232000" cy="2440397"/>
          </a:xfrm>
          <a:prstGeom prst="roundRect">
            <a:avLst>
              <a:gd name="adj" fmla="val 705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A99D356-0042-4C19-B429-0EC5D6C1C092}"/>
              </a:ext>
            </a:extLst>
          </p:cNvPr>
          <p:cNvSpPr/>
          <p:nvPr/>
        </p:nvSpPr>
        <p:spPr>
          <a:xfrm>
            <a:off x="4876800" y="1588530"/>
            <a:ext cx="2232000" cy="2440397"/>
          </a:xfrm>
          <a:prstGeom prst="roundRect">
            <a:avLst>
              <a:gd name="adj" fmla="val 705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C31F6D9-B508-4DDF-8AA6-2FCE6404F463}"/>
              </a:ext>
            </a:extLst>
          </p:cNvPr>
          <p:cNvSpPr/>
          <p:nvPr/>
        </p:nvSpPr>
        <p:spPr>
          <a:xfrm>
            <a:off x="7239000" y="1588530"/>
            <a:ext cx="2232000" cy="2440397"/>
          </a:xfrm>
          <a:prstGeom prst="roundRect">
            <a:avLst>
              <a:gd name="adj" fmla="val 705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F0C31C7F-32FB-4FAC-AFB7-50BCF8A34551}"/>
              </a:ext>
            </a:extLst>
          </p:cNvPr>
          <p:cNvSpPr/>
          <p:nvPr/>
        </p:nvSpPr>
        <p:spPr>
          <a:xfrm>
            <a:off x="9677400" y="1596134"/>
            <a:ext cx="2232000" cy="2520000"/>
          </a:xfrm>
          <a:prstGeom prst="roundRect">
            <a:avLst>
              <a:gd name="adj" fmla="val 7057"/>
            </a:avLst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6137159F-CDC3-4167-9F0E-30644A8AE9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7659" y="1371600"/>
            <a:ext cx="1132741" cy="369332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Design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8FC645CF-1D20-4EC5-84F0-DC8781258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509683" y="1371600"/>
            <a:ext cx="1405717" cy="369332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Forming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E99498EF-5EDC-43A9-AB2E-D0495B6759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90824" y="1371600"/>
            <a:ext cx="2133576" cy="369332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Quality control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F414F74D-C13E-4A6F-B21C-DA2BD51E63A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81600" y="1371600"/>
            <a:ext cx="1612117" cy="369332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Pre forming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BFB8EDF6-EB35-4FE8-9A3A-8C0238BACA0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29800" y="1274852"/>
            <a:ext cx="1960350" cy="369332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Requirements</a:t>
            </a: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FE46A97D-97A3-4F9E-8066-6FD1C2E05BB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17859" y="1646148"/>
            <a:ext cx="206934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Light weight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Strength, rigidity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Biocompatibility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Precision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Formability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Productivity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Miniaturization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Anisotropy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0AC8D33F-D938-4222-BDA3-6D9832AD511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90800" y="1828800"/>
            <a:ext cx="20034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Quench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Thermo  mechanical process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3ABF7CAC-92E2-4071-83AB-50E7FEB79F4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4961517"/>
            <a:ext cx="34068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Axial &amp; hoop direction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Identification of laws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Microstructure observation (offline &amp; in-situ)</a:t>
            </a: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C8BBE450-24AC-4587-8F6F-4ABD31E622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0000" y="4961517"/>
            <a:ext cx="48768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FEM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Elementary analysis (axial, plane stress)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Crystal plasticity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Topology &amp; shape optimization</a:t>
            </a: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5AD7ABAF-216D-4BCE-A136-FCBA63459D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91600" y="4961517"/>
            <a:ext cx="27432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AI</a:t>
            </a:r>
            <a:r>
              <a:rPr kumimoji="1" lang="ja-JP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，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IoT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Experience/intuition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Biomimetics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Other processes</a:t>
            </a: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742E01B6-4331-4246-846C-CBC2797E066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97348" y="1828800"/>
            <a:ext cx="2286000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Roll forming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Extrusion/drawing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FRP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Clad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AM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Explosion forming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Joining</a:t>
            </a: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2775F99C-175F-48A6-908C-AB6049B55C1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315200" y="1822609"/>
            <a:ext cx="2286000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Hydroforming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Bending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Rotary forming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Micro forming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Drawing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Straightening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2000" dirty="0">
                <a:solidFill>
                  <a:srgbClr val="000000"/>
                </a:solidFill>
              </a:rPr>
              <a:t>Injection molding</a:t>
            </a: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4B9C29B6-402E-458D-B738-A298564D749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0000" y="772332"/>
            <a:ext cx="4724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dirty="0">
                <a:solidFill>
                  <a:srgbClr val="000000"/>
                </a:solidFill>
              </a:rPr>
              <a:t>Combination of technologies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EF7E37FF-3E83-445A-864B-6012AA1E2091}"/>
              </a:ext>
            </a:extLst>
          </p:cNvPr>
          <p:cNvGrpSpPr/>
          <p:nvPr userDrawn="1"/>
        </p:nvGrpSpPr>
        <p:grpSpPr>
          <a:xfrm>
            <a:off x="152400" y="4772400"/>
            <a:ext cx="11757000" cy="1476000"/>
            <a:chOff x="152400" y="4190999"/>
            <a:chExt cx="11757000" cy="2057398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03682504-FF5D-41FA-BA25-6777FE141552}"/>
                </a:ext>
              </a:extLst>
            </p:cNvPr>
            <p:cNvSpPr/>
            <p:nvPr userDrawn="1"/>
          </p:nvSpPr>
          <p:spPr>
            <a:xfrm>
              <a:off x="152400" y="4190999"/>
              <a:ext cx="11757000" cy="2057397"/>
            </a:xfrm>
            <a:prstGeom prst="roundRect">
              <a:avLst>
                <a:gd name="adj" fmla="val 8027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B17AA67E-1221-489A-B532-7B604DC22720}"/>
                </a:ext>
              </a:extLst>
            </p:cNvPr>
            <p:cNvCxnSpPr/>
            <p:nvPr userDrawn="1"/>
          </p:nvCxnSpPr>
          <p:spPr>
            <a:xfrm>
              <a:off x="3657600" y="4190999"/>
              <a:ext cx="0" cy="205739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62EFB110-12CA-4A2B-AD97-F344A7CAFD7F}"/>
                </a:ext>
              </a:extLst>
            </p:cNvPr>
            <p:cNvCxnSpPr/>
            <p:nvPr userDrawn="1"/>
          </p:nvCxnSpPr>
          <p:spPr>
            <a:xfrm>
              <a:off x="8686800" y="4191000"/>
              <a:ext cx="0" cy="205739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 Box 13">
            <a:extLst>
              <a:ext uri="{FF2B5EF4-FFF2-40B4-BE49-F238E27FC236}">
                <a16:creationId xmlns:a16="http://schemas.microsoft.com/office/drawing/2014/main" id="{0398C39C-CFA7-4827-91FF-ECF1F18F4F0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733800" y="76200"/>
            <a:ext cx="4114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000" dirty="0">
                <a:solidFill>
                  <a:srgbClr val="000000"/>
                </a:solidFill>
              </a:rPr>
              <a:t>Tackling strategy</a:t>
            </a:r>
            <a:endParaRPr kumimoji="0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379F2E9D-FCF3-4242-A7CA-6A77F85CFAD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4519200"/>
            <a:ext cx="3254398" cy="36933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Mech. prop. evaluation</a:t>
            </a: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76B85001-3EC9-45AC-8564-2A099932867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65602" y="4519200"/>
            <a:ext cx="3254398" cy="36933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Analysis</a:t>
            </a:r>
          </a:p>
        </p:txBody>
      </p:sp>
      <p:sp>
        <p:nvSpPr>
          <p:cNvPr id="37" name="Text Box 3">
            <a:extLst>
              <a:ext uri="{FF2B5EF4-FFF2-40B4-BE49-F238E27FC236}">
                <a16:creationId xmlns:a16="http://schemas.microsoft.com/office/drawing/2014/main" id="{1DE7DB8F-0EB7-4C15-9460-54A5CE29B0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15209" y="4519200"/>
            <a:ext cx="2689585" cy="36933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rPr>
              <a:t>Concept/guide</a:t>
            </a:r>
          </a:p>
        </p:txBody>
      </p:sp>
      <p:pic>
        <p:nvPicPr>
          <p:cNvPr id="38" name="Image 1">
            <a:extLst>
              <a:ext uri="{FF2B5EF4-FFF2-40B4-BE49-F238E27FC236}">
                <a16:creationId xmlns:a16="http://schemas.microsoft.com/office/drawing/2014/main" id="{2FFCE1E2-DACD-4941-9F40-737B96D785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45846"/>
            <a:ext cx="367108" cy="36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FE1AC18-7020-47DB-BFFD-B40013EDADD7}"/>
              </a:ext>
            </a:extLst>
          </p:cNvPr>
          <p:cNvSpPr/>
          <p:nvPr userDrawn="1"/>
        </p:nvSpPr>
        <p:spPr>
          <a:xfrm>
            <a:off x="11040000" y="6354000"/>
            <a:ext cx="1152000" cy="504000"/>
          </a:xfrm>
          <a:prstGeom prst="rect">
            <a:avLst/>
          </a:prstGeom>
          <a:solidFill>
            <a:srgbClr val="9F06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968774DA-45B2-4A06-984B-90F51E70601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246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Espace réservé du numéro de diapositive 1">
            <a:extLst/>
          </p:cNvPr>
          <p:cNvSpPr>
            <a:spLocks noGrp="1"/>
          </p:cNvSpPr>
          <p:nvPr userDrawn="1">
            <p:ph type="sldNum" sz="quarter" idx="10"/>
          </p:nvPr>
        </p:nvSpPr>
        <p:spPr>
          <a:xfrm>
            <a:off x="10769600" y="6305550"/>
            <a:ext cx="1117600" cy="476250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9EE76B1F-B81A-4721-B449-876FF34AB61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9021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C5F55BA8-2F8F-4FE5-BEE8-F9BAC7376FFD}" type="slidenum">
              <a:rPr lang="en-US" altLang="en-US" sz="1800"/>
              <a:pPr>
                <a:defRPr/>
              </a:pPr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271709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0131F06A-C5FC-40C7-AEA3-4AF38F37F084}" type="slidenum">
              <a:rPr lang="en-US" altLang="en-US" sz="1800"/>
              <a:pPr>
                <a:defRPr/>
              </a:pPr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489026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numéro de diapositive 3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0DA1ED3A-BC64-4DC3-B6E9-FC20A64902C0}" type="slidenum">
              <a:rPr lang="en-US" altLang="en-US" sz="1800"/>
              <a:pPr>
                <a:defRPr/>
              </a:pPr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85514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numéro de diapositive 3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8B779422-AC7E-4AA1-8F0D-DBDC173FA253}" type="slidenum">
              <a:rPr lang="en-US" altLang="en-US" sz="1800"/>
              <a:pPr>
                <a:defRPr/>
              </a:pPr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1141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ng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755FE2C-9F5C-4DD3-8E62-DFC68FFB3914}"/>
              </a:ext>
            </a:extLst>
          </p:cNvPr>
          <p:cNvSpPr/>
          <p:nvPr userDrawn="1"/>
        </p:nvSpPr>
        <p:spPr>
          <a:xfrm>
            <a:off x="11040000" y="6354000"/>
            <a:ext cx="1152000" cy="504000"/>
          </a:xfrm>
          <a:prstGeom prst="rect">
            <a:avLst/>
          </a:prstGeom>
          <a:solidFill>
            <a:srgbClr val="9F06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Line 11"/>
          <p:cNvSpPr>
            <a:spLocks noChangeShapeType="1"/>
          </p:cNvSpPr>
          <p:nvPr userDrawn="1"/>
        </p:nvSpPr>
        <p:spPr bwMode="auto">
          <a:xfrm flipV="1">
            <a:off x="0" y="7620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0" y="63246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8" name="Espace réservé du numéro de diapositive 3">
            <a:extLst/>
          </p:cNvPr>
          <p:cNvSpPr>
            <a:spLocks noGrp="1"/>
          </p:cNvSpPr>
          <p:nvPr>
            <p:ph type="sldNum" sz="quarter" idx="10"/>
          </p:nvPr>
        </p:nvSpPr>
        <p:spPr>
          <a:xfrm>
            <a:off x="10769600" y="6324600"/>
            <a:ext cx="1117600" cy="476250"/>
          </a:xfrm>
        </p:spPr>
        <p:txBody>
          <a:bodyPr lIns="0" tIns="0" rIns="0" bIns="0"/>
          <a:lstStyle>
            <a:lvl1pPr>
              <a:defRPr sz="2000"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C4C06D2A-BCDF-4DE8-9026-06EC01F67DDE}" type="slidenum">
              <a:rPr lang="en-US" altLang="en-US" sz="2800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‹#›</a:t>
            </a:fld>
            <a:endParaRPr lang="en-US" alt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630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">
            <a:extLst>
              <a:ext uri="{FF2B5EF4-FFF2-40B4-BE49-F238E27FC236}">
                <a16:creationId xmlns:a16="http://schemas.microsoft.com/office/drawing/2014/main" id="{8E1512E1-0988-4E55-8893-7051481965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45846"/>
            <a:ext cx="367108" cy="36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387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ouble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755FE2C-9F5C-4DD3-8E62-DFC68FFB3914}"/>
              </a:ext>
            </a:extLst>
          </p:cNvPr>
          <p:cNvSpPr/>
          <p:nvPr userDrawn="1"/>
        </p:nvSpPr>
        <p:spPr>
          <a:xfrm>
            <a:off x="11040000" y="6354000"/>
            <a:ext cx="1152000" cy="504000"/>
          </a:xfrm>
          <a:prstGeom prst="rect">
            <a:avLst/>
          </a:prstGeom>
          <a:solidFill>
            <a:srgbClr val="9F06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Line 11"/>
          <p:cNvSpPr>
            <a:spLocks noChangeShapeType="1"/>
          </p:cNvSpPr>
          <p:nvPr userDrawn="1"/>
        </p:nvSpPr>
        <p:spPr bwMode="auto">
          <a:xfrm flipV="1">
            <a:off x="0" y="7620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0" y="63246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8" name="Espace réservé du numéro de diapositive 3">
            <a:extLst/>
          </p:cNvPr>
          <p:cNvSpPr>
            <a:spLocks noGrp="1"/>
          </p:cNvSpPr>
          <p:nvPr>
            <p:ph type="sldNum" sz="quarter" idx="10"/>
          </p:nvPr>
        </p:nvSpPr>
        <p:spPr>
          <a:xfrm>
            <a:off x="10769600" y="6324600"/>
            <a:ext cx="1117600" cy="476250"/>
          </a:xfrm>
        </p:spPr>
        <p:txBody>
          <a:bodyPr lIns="0" tIns="0" rIns="0" bIns="0"/>
          <a:lstStyle>
            <a:lvl1pPr>
              <a:defRPr sz="2000"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C4C06D2A-BCDF-4DE8-9026-06EC01F67DDE}" type="slidenum">
              <a:rPr lang="en-US" altLang="en-US" sz="2800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‹#›</a:t>
            </a:fld>
            <a:endParaRPr lang="en-US" alt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630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">
            <a:extLst>
              <a:ext uri="{FF2B5EF4-FFF2-40B4-BE49-F238E27FC236}">
                <a16:creationId xmlns:a16="http://schemas.microsoft.com/office/drawing/2014/main" id="{8E1512E1-0988-4E55-8893-7051481965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45846"/>
            <a:ext cx="367108" cy="36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C8AC6F9-7C72-419F-9084-497CCE3D6A5F}"/>
              </a:ext>
            </a:extLst>
          </p:cNvPr>
          <p:cNvCxnSpPr/>
          <p:nvPr userDrawn="1"/>
        </p:nvCxnSpPr>
        <p:spPr>
          <a:xfrm>
            <a:off x="0" y="1219200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99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755FE2C-9F5C-4DD3-8E62-DFC68FFB3914}"/>
              </a:ext>
            </a:extLst>
          </p:cNvPr>
          <p:cNvSpPr/>
          <p:nvPr userDrawn="1"/>
        </p:nvSpPr>
        <p:spPr>
          <a:xfrm>
            <a:off x="11040000" y="6354000"/>
            <a:ext cx="1152000" cy="504000"/>
          </a:xfrm>
          <a:prstGeom prst="rect">
            <a:avLst/>
          </a:prstGeom>
          <a:solidFill>
            <a:srgbClr val="9F06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Line 11"/>
          <p:cNvSpPr>
            <a:spLocks noChangeShapeType="1"/>
          </p:cNvSpPr>
          <p:nvPr userDrawn="1"/>
        </p:nvSpPr>
        <p:spPr bwMode="auto">
          <a:xfrm flipV="1">
            <a:off x="0" y="7620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0" y="6324600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Espace réservé du numéro de diapositive 3">
            <a:extLst/>
          </p:cNvPr>
          <p:cNvSpPr>
            <a:spLocks noGrp="1"/>
          </p:cNvSpPr>
          <p:nvPr>
            <p:ph type="sldNum" sz="quarter" idx="10"/>
          </p:nvPr>
        </p:nvSpPr>
        <p:spPr>
          <a:xfrm>
            <a:off x="10769600" y="6324600"/>
            <a:ext cx="1117600" cy="476250"/>
          </a:xfrm>
        </p:spPr>
        <p:txBody>
          <a:bodyPr lIns="0" tIns="0" rIns="0" bIns="0"/>
          <a:lstStyle>
            <a:lvl1pPr>
              <a:defRPr sz="2000"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C4C06D2A-BCDF-4DE8-9026-06EC01F67DDE}" type="slidenum">
              <a:rPr lang="en-US" altLang="en-US" sz="2800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‹#›</a:t>
            </a:fld>
            <a:endParaRPr lang="en-US" alt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630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">
            <a:extLst>
              <a:ext uri="{FF2B5EF4-FFF2-40B4-BE49-F238E27FC236}">
                <a16:creationId xmlns:a16="http://schemas.microsoft.com/office/drawing/2014/main" id="{8E1512E1-0988-4E55-8893-7051481965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45846"/>
            <a:ext cx="367108" cy="36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C8AC6F9-7C72-419F-9084-497CCE3D6A5F}"/>
              </a:ext>
            </a:extLst>
          </p:cNvPr>
          <p:cNvCxnSpPr/>
          <p:nvPr userDrawn="1"/>
        </p:nvCxnSpPr>
        <p:spPr>
          <a:xfrm>
            <a:off x="0" y="1219200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44367288-CFD3-448B-B2A3-B55AE8EA3BCF}"/>
              </a:ext>
            </a:extLst>
          </p:cNvPr>
          <p:cNvGrpSpPr/>
          <p:nvPr userDrawn="1"/>
        </p:nvGrpSpPr>
        <p:grpSpPr>
          <a:xfrm>
            <a:off x="10668" y="762001"/>
            <a:ext cx="12170664" cy="5562599"/>
            <a:chOff x="0" y="1295400"/>
            <a:chExt cx="9144000" cy="4990197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E86A32A1-7765-4F08-B811-4B8951EF8ACA}"/>
                </a:ext>
              </a:extLst>
            </p:cNvPr>
            <p:cNvSpPr/>
            <p:nvPr/>
          </p:nvSpPr>
          <p:spPr>
            <a:xfrm>
              <a:off x="0" y="1297391"/>
              <a:ext cx="9144000" cy="4988201"/>
            </a:xfrm>
            <a:prstGeom prst="rect">
              <a:avLst/>
            </a:prstGeom>
            <a:solidFill>
              <a:srgbClr val="66FFF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A8F60500-8AC5-4AD6-B202-2C4D463F9066}"/>
                </a:ext>
              </a:extLst>
            </p:cNvPr>
            <p:cNvCxnSpPr/>
            <p:nvPr/>
          </p:nvCxnSpPr>
          <p:spPr>
            <a:xfrm>
              <a:off x="0" y="1295400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43855CCE-3604-47F5-A0CD-690B6687D16C}"/>
                </a:ext>
              </a:extLst>
            </p:cNvPr>
            <p:cNvCxnSpPr/>
            <p:nvPr/>
          </p:nvCxnSpPr>
          <p:spPr>
            <a:xfrm>
              <a:off x="0" y="6285597"/>
              <a:ext cx="9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Box 13">
            <a:extLst>
              <a:ext uri="{FF2B5EF4-FFF2-40B4-BE49-F238E27FC236}">
                <a16:creationId xmlns:a16="http://schemas.microsoft.com/office/drawing/2014/main" id="{ED26795F-271B-42EC-8E8B-2C4D359C5F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0" y="1066800"/>
            <a:ext cx="8610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Background: try to combine methods for tackling problems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Tackling strategy: combination of technologies, classification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Prior to tackling  : theory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Combination of technologies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9F3F6BD7-2AFD-4C90-A68B-4134DDCA9B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24400" y="146447"/>
            <a:ext cx="24384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Contents</a:t>
            </a:r>
          </a:p>
        </p:txBody>
      </p:sp>
      <p:sp>
        <p:nvSpPr>
          <p:cNvPr id="2" name="右中かっこ 1">
            <a:extLst>
              <a:ext uri="{FF2B5EF4-FFF2-40B4-BE49-F238E27FC236}">
                <a16:creationId xmlns:a16="http://schemas.microsoft.com/office/drawing/2014/main" id="{3C6FE71A-8599-477E-A219-B456070FA3B8}"/>
              </a:ext>
            </a:extLst>
          </p:cNvPr>
          <p:cNvSpPr/>
          <p:nvPr userDrawn="1"/>
        </p:nvSpPr>
        <p:spPr>
          <a:xfrm>
            <a:off x="9296400" y="1219200"/>
            <a:ext cx="381000" cy="2802253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Text Box 13">
            <a:extLst>
              <a:ext uri="{FF2B5EF4-FFF2-40B4-BE49-F238E27FC236}">
                <a16:creationId xmlns:a16="http://schemas.microsoft.com/office/drawing/2014/main" id="{4A9E7FEA-42C5-443A-8E1E-CDBB2FB8F64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77690" y="2373868"/>
            <a:ext cx="172851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Potential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chapters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28531442-BC31-41F7-A183-566BC52498E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90600" y="2561272"/>
            <a:ext cx="8382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Anisotropy for tube forming and formed tubes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Light weight &amp; high rigidity/strength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Precision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Miniaturization</a:t>
            </a:r>
          </a:p>
        </p:txBody>
      </p:sp>
    </p:spTree>
    <p:extLst>
      <p:ext uri="{BB962C8B-B14F-4D97-AF65-F5344CB8AC3E}">
        <p14:creationId xmlns:p14="http://schemas.microsoft.com/office/powerpoint/2010/main" val="81604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3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25F0A9C5-758C-4E32-B089-F1613DF61AE1}" type="slidenum">
              <a:rPr lang="en-US" altLang="en-US" sz="1800"/>
              <a:pPr>
                <a:defRPr/>
              </a:pPr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37468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numéro de diapositive 4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5FB4CAB6-9126-413C-ABBB-92C72948A4EB}" type="slidenum">
              <a:rPr lang="en-US" altLang="en-US" sz="1800"/>
              <a:pPr>
                <a:defRPr/>
              </a:pPr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0105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u numéro de diapositive 6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47C29A00-4DE6-43FE-915C-56C91FDFA758}" type="slidenum">
              <a:rPr lang="en-US" altLang="en-US" sz="1800"/>
              <a:pPr>
                <a:defRPr/>
              </a:pPr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73448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Cliquez pour modifier le style du titre</a:t>
            </a:r>
            <a:endParaRPr lang="en-GB" dirty="0"/>
          </a:p>
        </p:txBody>
      </p:sp>
      <p:sp>
        <p:nvSpPr>
          <p:cNvPr id="3" name="Espace réservé du numéro de diapositive 2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29A8783-F5EF-491A-9225-C78D91BB2254}" type="slidenum">
              <a:rPr lang="en-US" altLang="en-US" sz="1800"/>
              <a:pPr>
                <a:defRPr/>
              </a:pPr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00466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EE76B1F-B81A-4721-B449-876FF34AB61A}" type="slidenum">
              <a:rPr lang="en-US" altLang="en-US" sz="1800"/>
              <a:pPr>
                <a:defRPr/>
              </a:pPr>
              <a:t>‹#›</a:t>
            </a:fld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24601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69600" y="6381750"/>
            <a:ext cx="1117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r>
              <a:rPr lang="en-US" altLang="en-US"/>
              <a:t> </a:t>
            </a:r>
            <a:fld id="{51BD6E09-81DE-4D86-922C-DA5F96A0A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68" r:id="rId3"/>
    <p:sldLayoutId id="2147483969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71" r:id="rId10"/>
    <p:sldLayoutId id="2147483970" r:id="rId11"/>
    <p:sldLayoutId id="2147483964" r:id="rId12"/>
    <p:sldLayoutId id="2147483965" r:id="rId13"/>
    <p:sldLayoutId id="2147483966" r:id="rId14"/>
    <p:sldLayoutId id="2147483967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5A7620FA-E76F-4641-8FBA-3E7DA4CCA04D}"/>
              </a:ext>
            </a:extLst>
          </p:cNvPr>
          <p:cNvGrpSpPr/>
          <p:nvPr/>
        </p:nvGrpSpPr>
        <p:grpSpPr>
          <a:xfrm>
            <a:off x="61452" y="3352800"/>
            <a:ext cx="5760000" cy="369332"/>
            <a:chOff x="61452" y="3352800"/>
            <a:chExt cx="5760000" cy="369332"/>
          </a:xfrm>
        </p:grpSpPr>
        <p:sp>
          <p:nvSpPr>
            <p:cNvPr id="3" name="Text Box 13">
              <a:extLst>
                <a:ext uri="{FF2B5EF4-FFF2-40B4-BE49-F238E27FC236}">
                  <a16:creationId xmlns:a16="http://schemas.microsoft.com/office/drawing/2014/main" id="{D39BC320-9C36-4C55-AA9C-99A18FCCC1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352800"/>
              <a:ext cx="2057400" cy="3693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>
                <a:defRPr/>
              </a:pPr>
              <a:r>
                <a:rPr lang="en-US" altLang="ja-JP" sz="2400" dirty="0">
                  <a:solidFill>
                    <a:srgbClr val="000000"/>
                  </a:solidFill>
                </a:rPr>
                <a:t>Methodology</a:t>
              </a:r>
              <a:r>
                <a:rPr lang="ja-JP" altLang="en-US" sz="2400" dirty="0">
                  <a:solidFill>
                    <a:srgbClr val="000000"/>
                  </a:solidFill>
                  <a:ea typeface="ＭＳ Ｐゴシック" panose="020B0600070205080204" pitchFamily="50" charset="-128"/>
                </a:rPr>
                <a:t> </a:t>
              </a:r>
              <a:r>
                <a:rPr lang="en-US" altLang="ja-JP" sz="2400" dirty="0">
                  <a:solidFill>
                    <a:srgbClr val="000000"/>
                  </a:solidFill>
                  <a:ea typeface="ＭＳ Ｐゴシック" panose="020B0600070205080204" pitchFamily="50" charset="-128"/>
                </a:rPr>
                <a:t>2</a:t>
              </a:r>
              <a:endPara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601FF8C1-4328-4AFA-9647-A5F426F8F949}"/>
                </a:ext>
              </a:extLst>
            </p:cNvPr>
            <p:cNvCxnSpPr/>
            <p:nvPr/>
          </p:nvCxnSpPr>
          <p:spPr>
            <a:xfrm>
              <a:off x="61452" y="3352800"/>
              <a:ext cx="5760000" cy="0"/>
            </a:xfrm>
            <a:prstGeom prst="line">
              <a:avLst/>
            </a:prstGeom>
            <a:ln w="25400">
              <a:solidFill>
                <a:schemeClr val="accent1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B07E6010-A1E3-4FDF-B42F-B80B69415861}"/>
              </a:ext>
            </a:extLst>
          </p:cNvPr>
          <p:cNvGrpSpPr/>
          <p:nvPr/>
        </p:nvGrpSpPr>
        <p:grpSpPr>
          <a:xfrm>
            <a:off x="6324600" y="4114800"/>
            <a:ext cx="5868000" cy="381000"/>
            <a:chOff x="6324600" y="4114800"/>
            <a:chExt cx="5868000" cy="381000"/>
          </a:xfrm>
        </p:grpSpPr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217388A0-9C79-4887-BBFC-2BBCE615ED0C}"/>
                </a:ext>
              </a:extLst>
            </p:cNvPr>
            <p:cNvCxnSpPr/>
            <p:nvPr/>
          </p:nvCxnSpPr>
          <p:spPr>
            <a:xfrm>
              <a:off x="6324600" y="4114800"/>
              <a:ext cx="5868000" cy="0"/>
            </a:xfrm>
            <a:prstGeom prst="line">
              <a:avLst/>
            </a:prstGeom>
            <a:ln w="25400">
              <a:solidFill>
                <a:schemeClr val="accent1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 Box 13">
              <a:extLst>
                <a:ext uri="{FF2B5EF4-FFF2-40B4-BE49-F238E27FC236}">
                  <a16:creationId xmlns:a16="http://schemas.microsoft.com/office/drawing/2014/main" id="{AC33145B-9448-4B30-8159-DD7308D1C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1419" y="4126468"/>
              <a:ext cx="1583381" cy="3693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R="0" lvl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rPr>
                <a:t>Application</a:t>
              </a: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A3C061-4AA5-4B9A-85BB-6FEDB39091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fld id="{C4C06D2A-BCDF-4DE8-9026-06EC01F67DDE}" type="slidenum">
              <a:rPr lang="en-US" altLang="en-US" sz="2800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1</a:t>
            </a:fld>
            <a:endParaRPr lang="en-US" alt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EEFDBBD6-1009-46A7-95E2-65483F209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5735" y="181896"/>
            <a:ext cx="106114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Target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3C5BD760-A993-441C-B5E9-3FA0555E5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2408" y="667972"/>
            <a:ext cx="3995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/>
              <a:t>: Effect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4EC854B8-4CF2-42BD-8483-ECFA48689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595336"/>
            <a:ext cx="502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Application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0FEA9283-38BD-4FD0-B625-767C64120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221359"/>
            <a:ext cx="10210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Author, reference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E8A68CB4-05EA-49E4-8897-A857626A3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296" y="685800"/>
            <a:ext cx="37943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/>
              <a:t>: Methodology 1</a:t>
            </a:r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BC54E578-E10E-4DC1-B9AB-309FA90CE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364468"/>
            <a:ext cx="38402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/>
              <a:t>: Methodology 2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4D9FDBF0-E90C-41B1-92A9-1EC8AE88A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23" y="6227802"/>
            <a:ext cx="91107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Related: 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9228D3F6-317B-41A5-A9D1-674A63534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374" y="2373868"/>
            <a:ext cx="8742452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/>
              <a:t>Please send your input to:    kuboki@mce.uec.ac.jp </a:t>
            </a:r>
          </a:p>
        </p:txBody>
      </p:sp>
    </p:spTree>
    <p:extLst>
      <p:ext uri="{BB962C8B-B14F-4D97-AF65-F5344CB8AC3E}">
        <p14:creationId xmlns:p14="http://schemas.microsoft.com/office/powerpoint/2010/main" val="2519275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5A7620FA-E76F-4641-8FBA-3E7DA4CCA04D}"/>
              </a:ext>
            </a:extLst>
          </p:cNvPr>
          <p:cNvGrpSpPr/>
          <p:nvPr/>
        </p:nvGrpSpPr>
        <p:grpSpPr>
          <a:xfrm>
            <a:off x="61452" y="3352800"/>
            <a:ext cx="5760000" cy="369332"/>
            <a:chOff x="61452" y="3352800"/>
            <a:chExt cx="5760000" cy="369332"/>
          </a:xfrm>
        </p:grpSpPr>
        <p:sp>
          <p:nvSpPr>
            <p:cNvPr id="3" name="Text Box 13">
              <a:extLst>
                <a:ext uri="{FF2B5EF4-FFF2-40B4-BE49-F238E27FC236}">
                  <a16:creationId xmlns:a16="http://schemas.microsoft.com/office/drawing/2014/main" id="{D39BC320-9C36-4C55-AA9C-99A18FCCC1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99" y="3352800"/>
              <a:ext cx="2133599" cy="3693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>
                <a:defRPr/>
              </a:pPr>
              <a:r>
                <a:rPr lang="en-US" altLang="ja-JP" sz="2400" dirty="0">
                  <a:solidFill>
                    <a:srgbClr val="000000"/>
                  </a:solidFill>
                </a:rPr>
                <a:t>Methodology</a:t>
              </a:r>
              <a:r>
                <a:rPr lang="ja-JP" altLang="en-US" sz="2400" dirty="0">
                  <a:solidFill>
                    <a:srgbClr val="000000"/>
                  </a:solidFill>
                  <a:ea typeface="ＭＳ Ｐゴシック" panose="020B0600070205080204" pitchFamily="50" charset="-128"/>
                </a:rPr>
                <a:t> </a:t>
              </a:r>
              <a:r>
                <a:rPr lang="en-US" altLang="ja-JP" sz="2400" dirty="0">
                  <a:solidFill>
                    <a:srgbClr val="000000"/>
                  </a:solidFill>
                  <a:ea typeface="ＭＳ Ｐゴシック" panose="020B0600070205080204" pitchFamily="50" charset="-128"/>
                </a:rPr>
                <a:t>2</a:t>
              </a: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601FF8C1-4328-4AFA-9647-A5F426F8F949}"/>
                </a:ext>
              </a:extLst>
            </p:cNvPr>
            <p:cNvCxnSpPr/>
            <p:nvPr/>
          </p:nvCxnSpPr>
          <p:spPr>
            <a:xfrm>
              <a:off x="61452" y="3352800"/>
              <a:ext cx="5760000" cy="0"/>
            </a:xfrm>
            <a:prstGeom prst="line">
              <a:avLst/>
            </a:prstGeom>
            <a:ln w="25400">
              <a:solidFill>
                <a:schemeClr val="accent1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13">
            <a:extLst>
              <a:ext uri="{FF2B5EF4-FFF2-40B4-BE49-F238E27FC236}">
                <a16:creationId xmlns:a16="http://schemas.microsoft.com/office/drawing/2014/main" id="{A10B0FC3-1282-46F4-A669-ED7CDC357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5735" y="181896"/>
            <a:ext cx="83254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Light weight and strength/rigidity, now available</a:t>
            </a:r>
          </a:p>
        </p:txBody>
      </p:sp>
      <p:sp>
        <p:nvSpPr>
          <p:cNvPr id="81" name="Text Box 5">
            <a:extLst>
              <a:ext uri="{FF2B5EF4-FFF2-40B4-BE49-F238E27FC236}">
                <a16:creationId xmlns:a16="http://schemas.microsoft.com/office/drawing/2014/main" id="{4AB4CB33-E66C-4316-A6ED-78158E803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2408" y="667972"/>
            <a:ext cx="46047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/>
              <a:t>: Light weight &amp; high strength</a:t>
            </a:r>
          </a:p>
        </p:txBody>
      </p:sp>
      <p:sp>
        <p:nvSpPr>
          <p:cNvPr id="83" name="Text Box 13">
            <a:extLst>
              <a:ext uri="{FF2B5EF4-FFF2-40B4-BE49-F238E27FC236}">
                <a16:creationId xmlns:a16="http://schemas.microsoft.com/office/drawing/2014/main" id="{06F35A53-F44E-40A7-A5F2-D9A839007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595336"/>
            <a:ext cx="5029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Light transportation systems.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Reduction of CO</a:t>
            </a:r>
            <a:r>
              <a:rPr kumimoji="0" lang="en-US" altLang="ja-JP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.</a:t>
            </a:r>
          </a:p>
        </p:txBody>
      </p:sp>
      <p:sp>
        <p:nvSpPr>
          <p:cNvPr id="84" name="Text Box 13">
            <a:extLst>
              <a:ext uri="{FF2B5EF4-FFF2-40B4-BE49-F238E27FC236}">
                <a16:creationId xmlns:a16="http://schemas.microsoft.com/office/drawing/2014/main" id="{65E628FA-3F25-4B70-80AB-67A793E57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445044"/>
            <a:ext cx="906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defRPr/>
            </a:pPr>
            <a:r>
              <a:rPr lang="en-US" altLang="ja-JP" sz="2000" dirty="0" err="1">
                <a:solidFill>
                  <a:srgbClr val="000000"/>
                </a:solidFill>
                <a:ea typeface="ＭＳ Ｐゴシック" panose="020B0600070205080204" pitchFamily="50" charset="-128"/>
              </a:rPr>
              <a:t>Makiyama</a:t>
            </a:r>
            <a:r>
              <a:rPr lang="en-US" altLang="ja-JP" sz="20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, T </a:t>
            </a:r>
            <a:r>
              <a:rPr lang="en-US" altLang="ja-JP" sz="9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et al., "effects of taper angle on extrusion for changing wall thickness of tube with tapered mandrel, J. </a:t>
            </a:r>
            <a:r>
              <a:rPr lang="en-US" altLang="ja-JP" sz="900" dirty="0" err="1">
                <a:solidFill>
                  <a:srgbClr val="000000"/>
                </a:solidFill>
                <a:ea typeface="ＭＳ Ｐゴシック" panose="020B0600070205080204" pitchFamily="50" charset="-128"/>
              </a:rPr>
              <a:t>Jpn</a:t>
            </a:r>
            <a:r>
              <a:rPr lang="en-US" altLang="ja-JP" sz="9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. Soc. Technol. </a:t>
            </a:r>
            <a:r>
              <a:rPr lang="en-US" altLang="ja-JP" sz="900" dirty="0" err="1">
                <a:solidFill>
                  <a:srgbClr val="000000"/>
                </a:solidFill>
                <a:ea typeface="ＭＳ Ｐゴシック" panose="020B0600070205080204" pitchFamily="50" charset="-128"/>
              </a:rPr>
              <a:t>Plast</a:t>
            </a:r>
            <a:r>
              <a:rPr lang="en-US" altLang="ja-JP" sz="9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., 45-524:737-741.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Text Box 13">
            <a:extLst>
              <a:ext uri="{FF2B5EF4-FFF2-40B4-BE49-F238E27FC236}">
                <a16:creationId xmlns:a16="http://schemas.microsoft.com/office/drawing/2014/main" id="{3A66D1E5-1307-4112-9350-C8472B3EA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122313"/>
            <a:ext cx="10668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defRPr/>
            </a:pPr>
            <a:r>
              <a:rPr lang="en-US" altLang="ja-JP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Kuboki, T. </a:t>
            </a:r>
            <a:r>
              <a:rPr lang="en-US" altLang="ja-JP" sz="9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et al., Thickness optimization of axisymmetric tube by three-dimensional finite-element analysis for high-flexural rigidity, Proc. </a:t>
            </a:r>
            <a:r>
              <a:rPr lang="en-US" altLang="ja-JP" sz="900" dirty="0" err="1">
                <a:solidFill>
                  <a:srgbClr val="000000"/>
                </a:solidFill>
                <a:ea typeface="ＭＳ Ｐゴシック" panose="020B0600070205080204" pitchFamily="50" charset="-128"/>
              </a:rPr>
              <a:t>Instn</a:t>
            </a:r>
            <a:r>
              <a:rPr lang="en-US" altLang="ja-JP" sz="9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 Mech. </a:t>
            </a:r>
            <a:r>
              <a:rPr lang="en-US" altLang="ja-JP" sz="900" dirty="0" err="1">
                <a:solidFill>
                  <a:srgbClr val="000000"/>
                </a:solidFill>
                <a:ea typeface="ＭＳ Ｐゴシック" panose="020B0600070205080204" pitchFamily="50" charset="-128"/>
              </a:rPr>
              <a:t>Engrs</a:t>
            </a:r>
            <a:r>
              <a:rPr lang="en-US" altLang="ja-JP" sz="9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, Part C, J. of Mech. Eng. Sci., 220-4:473-482.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9" name="Text Box 5">
            <a:extLst>
              <a:ext uri="{FF2B5EF4-FFF2-40B4-BE49-F238E27FC236}">
                <a16:creationId xmlns:a16="http://schemas.microsoft.com/office/drawing/2014/main" id="{4A91C284-01B4-4E93-8615-4609F3BE3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148" y="685800"/>
            <a:ext cx="37943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/>
              <a:t>: Shape optimization</a:t>
            </a:r>
          </a:p>
        </p:txBody>
      </p:sp>
      <p:sp>
        <p:nvSpPr>
          <p:cNvPr id="90" name="Text Box 5">
            <a:extLst>
              <a:ext uri="{FF2B5EF4-FFF2-40B4-BE49-F238E27FC236}">
                <a16:creationId xmlns:a16="http://schemas.microsoft.com/office/drawing/2014/main" id="{9FAE4896-FB6C-482C-9C88-5CEA89BC2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748" y="3327400"/>
            <a:ext cx="38402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/>
              <a:t>: Unique extrusion</a:t>
            </a:r>
          </a:p>
        </p:txBody>
      </p: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14C24836-B532-48E9-952E-1649F7B90733}"/>
              </a:ext>
            </a:extLst>
          </p:cNvPr>
          <p:cNvGrpSpPr/>
          <p:nvPr/>
        </p:nvGrpSpPr>
        <p:grpSpPr>
          <a:xfrm>
            <a:off x="836471" y="1243318"/>
            <a:ext cx="3430729" cy="1804682"/>
            <a:chOff x="37235" y="2895600"/>
            <a:chExt cx="3430729" cy="1804682"/>
          </a:xfrm>
        </p:grpSpPr>
        <p:pic>
          <p:nvPicPr>
            <p:cNvPr id="123" name="図 122">
              <a:extLst>
                <a:ext uri="{FF2B5EF4-FFF2-40B4-BE49-F238E27FC236}">
                  <a16:creationId xmlns:a16="http://schemas.microsoft.com/office/drawing/2014/main" id="{A2882DBC-A5EE-4E27-9458-BD7EFD40A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235" y="2895600"/>
              <a:ext cx="3430729" cy="1804682"/>
            </a:xfrm>
            <a:prstGeom prst="rect">
              <a:avLst/>
            </a:prstGeom>
          </p:spPr>
        </p:pic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DF9EE7E7-EA84-46B3-969C-5873A1D3A6AE}"/>
                </a:ext>
              </a:extLst>
            </p:cNvPr>
            <p:cNvCxnSpPr/>
            <p:nvPr/>
          </p:nvCxnSpPr>
          <p:spPr>
            <a:xfrm>
              <a:off x="381000" y="3097740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>
              <a:extLst>
                <a:ext uri="{FF2B5EF4-FFF2-40B4-BE49-F238E27FC236}">
                  <a16:creationId xmlns:a16="http://schemas.microsoft.com/office/drawing/2014/main" id="{B0248042-5CD4-4036-A2ED-0647F680D8F8}"/>
                </a:ext>
              </a:extLst>
            </p:cNvPr>
            <p:cNvCxnSpPr/>
            <p:nvPr/>
          </p:nvCxnSpPr>
          <p:spPr>
            <a:xfrm>
              <a:off x="609600" y="3202515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9A48FCBE-AF2A-444C-A133-CB8C92A1B464}"/>
                </a:ext>
              </a:extLst>
            </p:cNvPr>
            <p:cNvCxnSpPr/>
            <p:nvPr/>
          </p:nvCxnSpPr>
          <p:spPr>
            <a:xfrm>
              <a:off x="828675" y="3200400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3FEAC959-B5D4-49F8-939D-8F1723F361AB}"/>
                </a:ext>
              </a:extLst>
            </p:cNvPr>
            <p:cNvCxnSpPr/>
            <p:nvPr/>
          </p:nvCxnSpPr>
          <p:spPr>
            <a:xfrm>
              <a:off x="1057275" y="3257550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28E3224D-A910-41F8-9FD0-1E33E1296DBD}"/>
                </a:ext>
              </a:extLst>
            </p:cNvPr>
            <p:cNvCxnSpPr/>
            <p:nvPr/>
          </p:nvCxnSpPr>
          <p:spPr>
            <a:xfrm>
              <a:off x="1247775" y="3267075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E0039050-90A6-4579-ACD6-2D6F13B2C9B8}"/>
                </a:ext>
              </a:extLst>
            </p:cNvPr>
            <p:cNvCxnSpPr/>
            <p:nvPr/>
          </p:nvCxnSpPr>
          <p:spPr>
            <a:xfrm>
              <a:off x="1466850" y="3276600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62C8FB53-5648-40E9-8DEF-AF1F9C2F40EC}"/>
                </a:ext>
              </a:extLst>
            </p:cNvPr>
            <p:cNvCxnSpPr/>
            <p:nvPr/>
          </p:nvCxnSpPr>
          <p:spPr>
            <a:xfrm>
              <a:off x="1666875" y="3276600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41442C9E-6B61-46B3-89A6-918F4DB1A804}"/>
                </a:ext>
              </a:extLst>
            </p:cNvPr>
            <p:cNvCxnSpPr/>
            <p:nvPr/>
          </p:nvCxnSpPr>
          <p:spPr>
            <a:xfrm>
              <a:off x="1895475" y="3333750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F8F492A8-C81F-4A7A-B1CD-FE94BD2CDE91}"/>
                </a:ext>
              </a:extLst>
            </p:cNvPr>
            <p:cNvCxnSpPr/>
            <p:nvPr/>
          </p:nvCxnSpPr>
          <p:spPr>
            <a:xfrm>
              <a:off x="2095500" y="3343275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2B937AE4-056E-46BC-9CD6-85917AEBC707}"/>
                </a:ext>
              </a:extLst>
            </p:cNvPr>
            <p:cNvCxnSpPr/>
            <p:nvPr/>
          </p:nvCxnSpPr>
          <p:spPr>
            <a:xfrm>
              <a:off x="2305050" y="3381375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79647E40-28CA-4B4C-B60D-32A1E6B026FB}"/>
                </a:ext>
              </a:extLst>
            </p:cNvPr>
            <p:cNvCxnSpPr/>
            <p:nvPr/>
          </p:nvCxnSpPr>
          <p:spPr>
            <a:xfrm>
              <a:off x="2533650" y="3505200"/>
              <a:ext cx="0" cy="304920"/>
            </a:xfrm>
            <a:prstGeom prst="line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CFB26C5D-58C6-424F-8363-706E52E58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46317"/>
            <a:ext cx="3897515" cy="2115317"/>
          </a:xfrm>
          <a:prstGeom prst="rect">
            <a:avLst/>
          </a:prstGeom>
        </p:spPr>
      </p:pic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3D48D9FE-0BA2-4AAB-AB06-1434DBFDDFA8}"/>
              </a:ext>
            </a:extLst>
          </p:cNvPr>
          <p:cNvGrpSpPr/>
          <p:nvPr/>
        </p:nvGrpSpPr>
        <p:grpSpPr>
          <a:xfrm>
            <a:off x="6998149" y="2506576"/>
            <a:ext cx="4279451" cy="998624"/>
            <a:chOff x="6998149" y="2506576"/>
            <a:chExt cx="4279451" cy="998624"/>
          </a:xfrm>
        </p:grpSpPr>
        <p:pic>
          <p:nvPicPr>
            <p:cNvPr id="137" name="Picture 25">
              <a:extLst>
                <a:ext uri="{FF2B5EF4-FFF2-40B4-BE49-F238E27FC236}">
                  <a16:creationId xmlns:a16="http://schemas.microsoft.com/office/drawing/2014/main" id="{8E63A9ED-D820-4F65-8842-0E6E7EAB25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lum bright="20000" contrast="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8149" y="2506576"/>
              <a:ext cx="4279451" cy="843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8" name="Text Box 3">
              <a:extLst>
                <a:ext uri="{FF2B5EF4-FFF2-40B4-BE49-F238E27FC236}">
                  <a16:creationId xmlns:a16="http://schemas.microsoft.com/office/drawing/2014/main" id="{30869E87-CD40-453F-82AF-6E96F308B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3197423"/>
              <a:ext cx="96959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ＭＳ Ｐゴシック" panose="020B0600070205080204" pitchFamily="50" charset="-128"/>
                  <a:cs typeface="+mn-cs"/>
                  <a:sym typeface="Wingdings" panose="05000000000000000000" pitchFamily="2" charset="2"/>
                </a:rPr>
                <a:t>Thick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39" name="Text Box 3">
              <a:extLst>
                <a:ext uri="{FF2B5EF4-FFF2-40B4-BE49-F238E27FC236}">
                  <a16:creationId xmlns:a16="http://schemas.microsoft.com/office/drawing/2014/main" id="{1A420181-D5F7-4605-88C1-016E0CEBA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55609" y="3197423"/>
              <a:ext cx="96959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ＭＳ Ｐゴシック" panose="020B0600070205080204" pitchFamily="50" charset="-128"/>
                  <a:cs typeface="+mn-cs"/>
                  <a:sym typeface="Wingdings" panose="05000000000000000000" pitchFamily="2" charset="2"/>
                </a:rPr>
                <a:t>Thick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40" name="Text Box 3">
              <a:extLst>
                <a:ext uri="{FF2B5EF4-FFF2-40B4-BE49-F238E27FC236}">
                  <a16:creationId xmlns:a16="http://schemas.microsoft.com/office/drawing/2014/main" id="{AD6111A6-9207-406F-AC61-659073986C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12609" y="3197423"/>
              <a:ext cx="96959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ＭＳ Ｐゴシック" panose="020B0600070205080204" pitchFamily="50" charset="-128"/>
                  <a:cs typeface="+mn-cs"/>
                  <a:sym typeface="Wingdings" panose="05000000000000000000" pitchFamily="2" charset="2"/>
                </a:rPr>
                <a:t>Thin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41" name="グループ化 140">
              <a:extLst>
                <a:ext uri="{FF2B5EF4-FFF2-40B4-BE49-F238E27FC236}">
                  <a16:creationId xmlns:a16="http://schemas.microsoft.com/office/drawing/2014/main" id="{38352D32-9DEF-458F-AF46-264025B2BC35}"/>
                </a:ext>
              </a:extLst>
            </p:cNvPr>
            <p:cNvGrpSpPr/>
            <p:nvPr/>
          </p:nvGrpSpPr>
          <p:grpSpPr>
            <a:xfrm>
              <a:off x="10972799" y="2737229"/>
              <a:ext cx="1" cy="651969"/>
              <a:chOff x="7257256" y="2294433"/>
              <a:chExt cx="1" cy="1691042"/>
            </a:xfrm>
          </p:grpSpPr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66EC51AD-C110-44DA-9FED-ED3E1A6C984D}"/>
                  </a:ext>
                </a:extLst>
              </p:cNvPr>
              <p:cNvCxnSpPr/>
              <p:nvPr/>
            </p:nvCxnSpPr>
            <p:spPr bwMode="auto">
              <a:xfrm flipH="1">
                <a:off x="7257257" y="2294433"/>
                <a:ext cx="0" cy="765399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99B2980A-FD01-482C-A71A-794F39AAB9D2}"/>
                  </a:ext>
                </a:extLst>
              </p:cNvPr>
              <p:cNvCxnSpPr/>
              <p:nvPr/>
            </p:nvCxnSpPr>
            <p:spPr bwMode="auto">
              <a:xfrm>
                <a:off x="7257256" y="2636912"/>
                <a:ext cx="0" cy="625202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F44F53DC-709F-4EC7-9943-D8949902A062}"/>
                  </a:ext>
                </a:extLst>
              </p:cNvPr>
              <p:cNvCxnSpPr/>
              <p:nvPr/>
            </p:nvCxnSpPr>
            <p:spPr bwMode="auto">
              <a:xfrm flipV="1">
                <a:off x="7257256" y="3168038"/>
                <a:ext cx="0" cy="817437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45" name="グループ化 144">
              <a:extLst>
                <a:ext uri="{FF2B5EF4-FFF2-40B4-BE49-F238E27FC236}">
                  <a16:creationId xmlns:a16="http://schemas.microsoft.com/office/drawing/2014/main" id="{E8F083EE-E459-4919-9825-423981276D63}"/>
                </a:ext>
              </a:extLst>
            </p:cNvPr>
            <p:cNvGrpSpPr/>
            <p:nvPr/>
          </p:nvGrpSpPr>
          <p:grpSpPr>
            <a:xfrm>
              <a:off x="8991599" y="2752923"/>
              <a:ext cx="1" cy="626569"/>
              <a:chOff x="7257256" y="2360313"/>
              <a:chExt cx="1" cy="1625162"/>
            </a:xfrm>
          </p:grpSpPr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156029EF-08D6-4590-91DD-7DA3558737EB}"/>
                  </a:ext>
                </a:extLst>
              </p:cNvPr>
              <p:cNvCxnSpPr/>
              <p:nvPr/>
            </p:nvCxnSpPr>
            <p:spPr bwMode="auto">
              <a:xfrm flipH="1">
                <a:off x="7257257" y="2360313"/>
                <a:ext cx="0" cy="765399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B01074B1-0B72-4D2C-859B-96FCBBEC76C5}"/>
                  </a:ext>
                </a:extLst>
              </p:cNvPr>
              <p:cNvCxnSpPr/>
              <p:nvPr/>
            </p:nvCxnSpPr>
            <p:spPr bwMode="auto">
              <a:xfrm>
                <a:off x="7257256" y="2636912"/>
                <a:ext cx="0" cy="625202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8" name="直線コネクタ 147">
                <a:extLst>
                  <a:ext uri="{FF2B5EF4-FFF2-40B4-BE49-F238E27FC236}">
                    <a16:creationId xmlns:a16="http://schemas.microsoft.com/office/drawing/2014/main" id="{A1780642-ACE2-4630-A5B8-3219C0D23248}"/>
                  </a:ext>
                </a:extLst>
              </p:cNvPr>
              <p:cNvCxnSpPr/>
              <p:nvPr/>
            </p:nvCxnSpPr>
            <p:spPr bwMode="auto">
              <a:xfrm flipV="1">
                <a:off x="7257256" y="3168038"/>
                <a:ext cx="0" cy="817437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49" name="グループ化 148">
              <a:extLst>
                <a:ext uri="{FF2B5EF4-FFF2-40B4-BE49-F238E27FC236}">
                  <a16:creationId xmlns:a16="http://schemas.microsoft.com/office/drawing/2014/main" id="{190E532C-9F08-4182-A517-3F8C91EF7E08}"/>
                </a:ext>
              </a:extLst>
            </p:cNvPr>
            <p:cNvGrpSpPr/>
            <p:nvPr/>
          </p:nvGrpSpPr>
          <p:grpSpPr>
            <a:xfrm>
              <a:off x="7543799" y="2723254"/>
              <a:ext cx="1" cy="651969"/>
              <a:chOff x="7257256" y="2294433"/>
              <a:chExt cx="1" cy="1691042"/>
            </a:xfrm>
          </p:grpSpPr>
          <p:cxnSp>
            <p:nvCxnSpPr>
              <p:cNvPr id="150" name="直線コネクタ 149">
                <a:extLst>
                  <a:ext uri="{FF2B5EF4-FFF2-40B4-BE49-F238E27FC236}">
                    <a16:creationId xmlns:a16="http://schemas.microsoft.com/office/drawing/2014/main" id="{A89A67C5-5D99-4D53-9CB2-0F3D658F03E4}"/>
                  </a:ext>
                </a:extLst>
              </p:cNvPr>
              <p:cNvCxnSpPr/>
              <p:nvPr/>
            </p:nvCxnSpPr>
            <p:spPr bwMode="auto">
              <a:xfrm flipH="1">
                <a:off x="7257257" y="2294433"/>
                <a:ext cx="0" cy="765399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6546537D-26C7-4A06-8754-D678D7B664D3}"/>
                  </a:ext>
                </a:extLst>
              </p:cNvPr>
              <p:cNvCxnSpPr/>
              <p:nvPr/>
            </p:nvCxnSpPr>
            <p:spPr bwMode="auto">
              <a:xfrm>
                <a:off x="7257256" y="2636912"/>
                <a:ext cx="0" cy="625202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03D9C058-A88B-4BAD-A8AB-0D6A8659FCDF}"/>
                  </a:ext>
                </a:extLst>
              </p:cNvPr>
              <p:cNvCxnSpPr/>
              <p:nvPr/>
            </p:nvCxnSpPr>
            <p:spPr bwMode="auto">
              <a:xfrm flipV="1">
                <a:off x="7257256" y="3168038"/>
                <a:ext cx="0" cy="817437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53" name="Text Box 5">
            <a:extLst>
              <a:ext uri="{FF2B5EF4-FFF2-40B4-BE49-F238E27FC236}">
                <a16:creationId xmlns:a16="http://schemas.microsoft.com/office/drawing/2014/main" id="{5F03498B-9214-4EC8-A82B-E280BC735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808" y="1230868"/>
            <a:ext cx="506199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/>
              <a:t>Thickness variation will be given according to the stress magnitude under operation.</a:t>
            </a:r>
          </a:p>
        </p:txBody>
      </p: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2C201CA1-DD5B-45A2-8092-AB538A3CE065}"/>
              </a:ext>
            </a:extLst>
          </p:cNvPr>
          <p:cNvGrpSpPr/>
          <p:nvPr/>
        </p:nvGrpSpPr>
        <p:grpSpPr>
          <a:xfrm>
            <a:off x="6324600" y="4114800"/>
            <a:ext cx="5868000" cy="381000"/>
            <a:chOff x="6324600" y="4114800"/>
            <a:chExt cx="5868000" cy="381000"/>
          </a:xfrm>
        </p:grpSpPr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7A713D15-CF4A-4678-9DA3-EBCFB469837A}"/>
                </a:ext>
              </a:extLst>
            </p:cNvPr>
            <p:cNvCxnSpPr/>
            <p:nvPr/>
          </p:nvCxnSpPr>
          <p:spPr>
            <a:xfrm>
              <a:off x="6324600" y="4114800"/>
              <a:ext cx="5868000" cy="0"/>
            </a:xfrm>
            <a:prstGeom prst="line">
              <a:avLst/>
            </a:prstGeom>
            <a:ln w="25400">
              <a:solidFill>
                <a:schemeClr val="accent1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13">
              <a:extLst>
                <a:ext uri="{FF2B5EF4-FFF2-40B4-BE49-F238E27FC236}">
                  <a16:creationId xmlns:a16="http://schemas.microsoft.com/office/drawing/2014/main" id="{582EB6B4-073F-4AB6-AA3A-FC6654B9B6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1419" y="4126468"/>
              <a:ext cx="1583381" cy="3693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R="0" lvl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rPr>
                <a:t>Application</a:t>
              </a:r>
            </a:p>
          </p:txBody>
        </p:sp>
      </p:grp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105D9E-BFB4-417C-9DD0-EB9CEDC55E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fld id="{C4C06D2A-BCDF-4DE8-9026-06EC01F67DDE}" type="slidenum">
              <a:rPr lang="en-US" altLang="en-US" sz="2800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2</a:t>
            </a:fld>
            <a:endParaRPr lang="en-US" alt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6482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5058</TotalTime>
  <Words>161</Words>
  <Application>Microsoft Office PowerPoint</Application>
  <PresentationFormat>ワイド画面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Tahoma</vt:lpstr>
      <vt:lpstr>Wingdings</vt:lpstr>
      <vt:lpstr>Default Design</vt:lpstr>
      <vt:lpstr>PowerPoint プレゼンテーション</vt:lpstr>
      <vt:lpstr>PowerPoint プレゼンテーション</vt:lpstr>
    </vt:vector>
  </TitlesOfParts>
  <Company>University of Twente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Meijer</dc:creator>
  <cp:lastModifiedBy>ka105095</cp:lastModifiedBy>
  <cp:revision>612</cp:revision>
  <dcterms:created xsi:type="dcterms:W3CDTF">2008-01-19T13:48:56Z</dcterms:created>
  <dcterms:modified xsi:type="dcterms:W3CDTF">2025-03-19T08:40:54Z</dcterms:modified>
</cp:coreProperties>
</file>